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4" r:id="rId2"/>
    <p:sldId id="278" r:id="rId3"/>
    <p:sldId id="270" r:id="rId4"/>
    <p:sldId id="279" r:id="rId5"/>
    <p:sldId id="280" r:id="rId6"/>
    <p:sldId id="281" r:id="rId7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C5C0B-20AC-D410-E0B0-46B8137DD724}" v="6" dt="2022-06-22T23:27:18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 autoAdjust="0"/>
    <p:restoredTop sz="94660"/>
  </p:normalViewPr>
  <p:slideViewPr>
    <p:cSldViewPr snapToGrid="0">
      <p:cViewPr varScale="1">
        <p:scale>
          <a:sx n="72" d="100"/>
          <a:sy n="72" d="100"/>
        </p:scale>
        <p:origin x="28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ta Svanks" userId="S::rsvanks@uoregon.edu::95edc937-9f41-4bea-8b2d-fe00ec144a10" providerId="AD" clId="Web-{862C5C0B-20AC-D410-E0B0-46B8137DD724}"/>
    <pc:docChg chg="modSld">
      <pc:chgData name="Rita Svanks" userId="S::rsvanks@uoregon.edu::95edc937-9f41-4bea-8b2d-fe00ec144a10" providerId="AD" clId="Web-{862C5C0B-20AC-D410-E0B0-46B8137DD724}" dt="2022-06-22T23:27:16.683" v="3"/>
      <pc:docMkLst>
        <pc:docMk/>
      </pc:docMkLst>
      <pc:sldChg chg="modSp">
        <pc:chgData name="Rita Svanks" userId="S::rsvanks@uoregon.edu::95edc937-9f41-4bea-8b2d-fe00ec144a10" providerId="AD" clId="Web-{862C5C0B-20AC-D410-E0B0-46B8137DD724}" dt="2022-06-22T23:27:16.683" v="3"/>
        <pc:sldMkLst>
          <pc:docMk/>
          <pc:sldMk cId="1840130573" sldId="279"/>
        </pc:sldMkLst>
        <pc:graphicFrameChg chg="mod modGraphic">
          <ac:chgData name="Rita Svanks" userId="S::rsvanks@uoregon.edu::95edc937-9f41-4bea-8b2d-fe00ec144a10" providerId="AD" clId="Web-{862C5C0B-20AC-D410-E0B0-46B8137DD724}" dt="2022-06-22T23:27:16.683" v="3"/>
          <ac:graphicFrameMkLst>
            <pc:docMk/>
            <pc:sldMk cId="1840130573" sldId="279"/>
            <ac:graphicFrameMk id="4" creationId="{629CF4FF-17F6-1142-9AE9-FD1A0247F4B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3A89E-4AF4-0748-857A-6668F65D6BA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86B0F-793E-3C46-B505-7F52B0A8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5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0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8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8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8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4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1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2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5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EA97-4365-4B0B-9B57-86DEE298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82" y="649114"/>
            <a:ext cx="6364942" cy="2356556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SpeakOut</a:t>
            </a:r>
            <a:r>
              <a:rPr lang="en-US" sz="3200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 with </a:t>
            </a:r>
            <a:r>
              <a:rPr lang="en-US" sz="3200" dirty="0" err="1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Advocatr</a:t>
            </a:r>
            <a:endParaRPr lang="en-US" sz="3200" dirty="0">
              <a:solidFill>
                <a:srgbClr val="0D158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D96E9-7202-42A6-8711-67F21724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040" y="2228144"/>
            <a:ext cx="5915025" cy="77357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Curriculum </a:t>
            </a:r>
            <a:endParaRPr lang="en-US" sz="3200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  <a:p>
            <a:pPr marL="0" lvl="0" indent="0" algn="ctr">
              <a:buNone/>
            </a:pPr>
            <a:r>
              <a:rPr lang="en-US" sz="320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Lesson 1</a:t>
            </a:r>
          </a:p>
          <a:p>
            <a:pPr marL="0" lvl="0" indent="0" algn="ctr">
              <a:buNone/>
            </a:pPr>
            <a:endParaRPr lang="en-US" sz="3200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  <a:p>
            <a:pPr marL="0" lvl="0" indent="0" algn="ctr">
              <a:buNone/>
            </a:pPr>
            <a:endParaRPr lang="en-US" sz="3200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Setting Goals to Promote a Positive School Climate</a:t>
            </a:r>
          </a:p>
          <a:p>
            <a:pPr marL="0" lvl="0" indent="0" algn="ctr">
              <a:buNone/>
            </a:pPr>
            <a:endParaRPr lang="en-US" sz="3200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689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95314-1408-5F4D-BEC8-9BDC869F6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61834"/>
            <a:ext cx="6857999" cy="10923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700" b="1" dirty="0">
                <a:solidFill>
                  <a:srgbClr val="0D1582"/>
                </a:solidFill>
              </a:rPr>
            </a:br>
            <a:br>
              <a:rPr lang="en-US" sz="2700" b="1" dirty="0">
                <a:solidFill>
                  <a:srgbClr val="0D1582"/>
                </a:solidFill>
              </a:rPr>
            </a:br>
            <a:r>
              <a:rPr lang="en-US" sz="22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Handout 1</a:t>
            </a:r>
            <a:br>
              <a:rPr lang="en-US" sz="22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</a:br>
            <a:r>
              <a:rPr lang="en-US" sz="27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Words to Describe Our School’s Climate</a:t>
            </a:r>
            <a:br>
              <a:rPr lang="en-US" sz="2700" b="1" dirty="0">
                <a:solidFill>
                  <a:srgbClr val="0D1582"/>
                </a:solidFill>
              </a:rPr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C8D8FE-4D52-1F4E-BB1C-0AB285448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484303"/>
              </p:ext>
            </p:extLst>
          </p:nvPr>
        </p:nvGraphicFramePr>
        <p:xfrm>
          <a:off x="861031" y="1354197"/>
          <a:ext cx="5135937" cy="10173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445">
                  <a:extLst>
                    <a:ext uri="{9D8B030D-6E8A-4147-A177-3AD203B41FA5}">
                      <a16:colId xmlns:a16="http://schemas.microsoft.com/office/drawing/2014/main" val="3867281115"/>
                    </a:ext>
                  </a:extLst>
                </a:gridCol>
                <a:gridCol w="1722746">
                  <a:extLst>
                    <a:ext uri="{9D8B030D-6E8A-4147-A177-3AD203B41FA5}">
                      <a16:colId xmlns:a16="http://schemas.microsoft.com/office/drawing/2014/main" val="2303263376"/>
                    </a:ext>
                  </a:extLst>
                </a:gridCol>
                <a:gridCol w="1722746">
                  <a:extLst>
                    <a:ext uri="{9D8B030D-6E8A-4147-A177-3AD203B41FA5}">
                      <a16:colId xmlns:a16="http://schemas.microsoft.com/office/drawing/2014/main" val="1309326427"/>
                    </a:ext>
                  </a:extLst>
                </a:gridCol>
              </a:tblGrid>
              <a:tr h="3978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23838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respectful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okay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disrespectful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287629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Inclusive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alienating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1443832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welcoming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good enough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unwelcoming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9847374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warm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acceptable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chilly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721490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friendly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satisfactory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hostile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946214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encouraging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reasonable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discouraging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396108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unsupportive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054745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equitable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discriminatory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8412964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democratic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authoritarian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232311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engaging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dismissive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5317789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excellent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horrible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3352854"/>
                  </a:ext>
                </a:extLst>
              </a:tr>
              <a:tr h="61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outstanding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abysmal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5254786"/>
                  </a:ext>
                </a:extLst>
              </a:tr>
              <a:tr h="39780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other words can you think of?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529437"/>
                  </a:ext>
                </a:extLst>
              </a:tr>
              <a:tr h="397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7275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383384"/>
                  </a:ext>
                </a:extLst>
              </a:tr>
              <a:tr h="3978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858236"/>
                  </a:ext>
                </a:extLst>
              </a:tr>
              <a:tr h="3978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159292"/>
                  </a:ext>
                </a:extLst>
              </a:tr>
              <a:tr h="3978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59910"/>
                  </a:ext>
                </a:extLst>
              </a:tr>
              <a:tr h="3978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474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82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4E64-14AE-1E46-A75E-AD0EF404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870347"/>
            <a:ext cx="5915025" cy="1119818"/>
          </a:xfrm>
        </p:spPr>
        <p:txBody>
          <a:bodyPr>
            <a:noAutofit/>
          </a:bodyPr>
          <a:lstStyle/>
          <a:p>
            <a:pPr algn="ctr"/>
            <a:r>
              <a:rPr lang="en-US" sz="38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Informal Circle Discussion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35A7C7AF-720B-1A43-83D8-9D6F2D2DD8B3}"/>
              </a:ext>
            </a:extLst>
          </p:cNvPr>
          <p:cNvSpPr txBox="1">
            <a:spLocks/>
          </p:cNvSpPr>
          <p:nvPr/>
        </p:nvSpPr>
        <p:spPr>
          <a:xfrm>
            <a:off x="746870" y="2657053"/>
            <a:ext cx="5364258" cy="6164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rgbClr val="0D1582"/>
                </a:solidFill>
                <a:latin typeface="+mj-lt"/>
                <a:ea typeface="HELVETICA NEUE LIGHT" panose="02000403000000020004" pitchFamily="2" charset="0"/>
                <a:cs typeface="Helvetica Neue" panose="02000503000000020004" pitchFamily="2" charset="0"/>
              </a:rPr>
              <a:t>Prompt 1: </a:t>
            </a:r>
            <a:r>
              <a:rPr lang="en-US" sz="3600" dirty="0">
                <a:latin typeface="+mj-lt"/>
                <a:ea typeface="Helvetica Neue Light" panose="02000403000000020004" pitchFamily="2" charset="0"/>
                <a:cs typeface="Helvetica Neue" panose="02000503000000020004" pitchFamily="2" charset="0"/>
              </a:rPr>
              <a:t>In one word, how would you describe our school’s overall climate?</a:t>
            </a:r>
          </a:p>
          <a:p>
            <a:pPr marL="0" indent="0">
              <a:buNone/>
            </a:pPr>
            <a:endParaRPr lang="en-US" sz="3600" dirty="0">
              <a:latin typeface="+mj-lt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D1582"/>
                </a:solidFill>
                <a:latin typeface="+mj-lt"/>
                <a:ea typeface="HELVETICA NEUE LIGHT" panose="02000403000000020004" pitchFamily="2" charset="0"/>
                <a:cs typeface="Helvetica Neue" panose="02000503000000020004" pitchFamily="2" charset="0"/>
              </a:rPr>
              <a:t>Prompt 2: </a:t>
            </a:r>
            <a:r>
              <a:rPr lang="en-US" sz="3600" dirty="0">
                <a:latin typeface="+mj-lt"/>
                <a:ea typeface="Helvetica Neue Light" panose="02000403000000020004" pitchFamily="2" charset="0"/>
                <a:cs typeface="Helvetica Neue" panose="02000503000000020004" pitchFamily="2" charset="0"/>
              </a:rPr>
              <a:t>What do you like best about being at our school?</a:t>
            </a:r>
          </a:p>
          <a:p>
            <a:pPr marL="0" indent="0">
              <a:buNone/>
            </a:pPr>
            <a:endParaRPr lang="en-US" sz="3600" dirty="0">
              <a:latin typeface="+mj-lt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D1582"/>
                </a:solidFill>
                <a:latin typeface="+mj-lt"/>
                <a:ea typeface="HELVETICA NEUE LIGHT" panose="02000403000000020004" pitchFamily="2" charset="0"/>
                <a:cs typeface="Helvetica Neue" panose="02000503000000020004" pitchFamily="2" charset="0"/>
              </a:rPr>
              <a:t>Prompt 3: </a:t>
            </a:r>
            <a:r>
              <a:rPr lang="en-US" sz="3600" dirty="0">
                <a:latin typeface="+mj-lt"/>
                <a:ea typeface="Helvetica Neue Light" panose="02000403000000020004" pitchFamily="2" charset="0"/>
                <a:cs typeface="Helvetica Neue" panose="02000503000000020004" pitchFamily="2" charset="0"/>
              </a:rPr>
              <a:t>What do you like least about being at our school? </a:t>
            </a:r>
          </a:p>
        </p:txBody>
      </p:sp>
    </p:spTree>
    <p:extLst>
      <p:ext uri="{BB962C8B-B14F-4D97-AF65-F5344CB8AC3E}">
        <p14:creationId xmlns:p14="http://schemas.microsoft.com/office/powerpoint/2010/main" val="339943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95314-1408-5F4D-BEC8-9BDC869F6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4095"/>
            <a:ext cx="6857999" cy="126455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700" b="1" dirty="0">
                <a:solidFill>
                  <a:srgbClr val="0D1582"/>
                </a:solidFill>
              </a:rPr>
            </a:br>
            <a:br>
              <a:rPr lang="en-US" sz="2700" b="1" dirty="0">
                <a:solidFill>
                  <a:srgbClr val="0D1582"/>
                </a:solidFill>
              </a:rPr>
            </a:br>
            <a:r>
              <a:rPr lang="en-US" sz="29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Handout 2</a:t>
            </a:r>
            <a:br>
              <a:rPr lang="en-US" sz="22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</a:br>
            <a:r>
              <a:rPr lang="en-US" sz="29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How to Make Our School A Good Place for Everyone</a:t>
            </a:r>
            <a:br>
              <a:rPr lang="en-US" sz="2700" b="1" dirty="0">
                <a:solidFill>
                  <a:srgbClr val="0D1582"/>
                </a:solidFill>
              </a:rPr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29CF4FF-17F6-1142-9AE9-FD1A0247F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074838"/>
              </p:ext>
            </p:extLst>
          </p:nvPr>
        </p:nvGraphicFramePr>
        <p:xfrm>
          <a:off x="566597" y="2383266"/>
          <a:ext cx="5724806" cy="7425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4806">
                  <a:extLst>
                    <a:ext uri="{9D8B030D-6E8A-4147-A177-3AD203B41FA5}">
                      <a16:colId xmlns:a16="http://schemas.microsoft.com/office/drawing/2014/main" val="1762566240"/>
                    </a:ext>
                  </a:extLst>
                </a:gridCol>
              </a:tblGrid>
              <a:tr h="1508298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What does my classmate like best about this school?</a:t>
                      </a:r>
                    </a:p>
                    <a:p>
                      <a:endParaRPr lang="en-US" sz="1350" kern="1200" dirty="0">
                        <a:effectLst/>
                      </a:endParaRPr>
                    </a:p>
                    <a:p>
                      <a:r>
                        <a:rPr lang="en-US" sz="1350" kern="1200" dirty="0">
                          <a:effectLst/>
                        </a:rPr>
                        <a:t> __________________________________________</a:t>
                      </a:r>
                    </a:p>
                    <a:p>
                      <a:endParaRPr lang="en-US" sz="1350" kern="1200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78237"/>
                  </a:ext>
                </a:extLst>
              </a:tr>
              <a:tr h="1508298">
                <a:tc>
                  <a:txBody>
                    <a:bodyPr/>
                    <a:lstStyle/>
                    <a:p>
                      <a:r>
                        <a:rPr lang="en-US" sz="1800" dirty="0"/>
                        <a:t>What does my classmate like least about this school: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_________________________________________________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56556"/>
                  </a:ext>
                </a:extLst>
              </a:tr>
              <a:tr h="2204436">
                <a:tc>
                  <a:txBody>
                    <a:bodyPr/>
                    <a:lstStyle/>
                    <a:p>
                      <a:r>
                        <a:rPr lang="en-US" sz="1800" dirty="0"/>
                        <a:t>Why does my classmate think this is a challenge?</a:t>
                      </a:r>
                    </a:p>
                    <a:p>
                      <a:endParaRPr lang="en-US" sz="18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__________________________________________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__________________________________________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__________________________________________</a:t>
                      </a:r>
                      <a:br>
                        <a:rPr lang="en-US" sz="1800" dirty="0"/>
                      </a:b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588774"/>
                  </a:ext>
                </a:extLst>
              </a:tr>
              <a:tr h="2204436">
                <a:tc>
                  <a:txBody>
                    <a:bodyPr/>
                    <a:lstStyle/>
                    <a:p>
                      <a:r>
                        <a:rPr lang="en-US" sz="1800" dirty="0"/>
                        <a:t>What do I think could be done to make this better?</a:t>
                      </a:r>
                    </a:p>
                    <a:p>
                      <a:endParaRPr lang="en-US" sz="18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__________________________________________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__________________________________________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__________________________________________</a:t>
                      </a:r>
                      <a:br>
                        <a:rPr lang="en-US" sz="1800" dirty="0"/>
                      </a:b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796801"/>
                  </a:ext>
                </a:extLst>
              </a:tr>
            </a:tbl>
          </a:graphicData>
        </a:graphic>
      </p:graphicFrame>
      <p:pic>
        <p:nvPicPr>
          <p:cNvPr id="6" name="Graphic 1" descr="Smiling face with no fill">
            <a:extLst>
              <a:ext uri="{FF2B5EF4-FFF2-40B4-BE49-F238E27FC236}">
                <a16:creationId xmlns:a16="http://schemas.microsoft.com/office/drawing/2014/main" id="{CBB217D0-BF9A-7841-AAA3-2C5799AB90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65656" y="2669209"/>
            <a:ext cx="714375" cy="714375"/>
          </a:xfrm>
          <a:prstGeom prst="rect">
            <a:avLst/>
          </a:prstGeom>
        </p:spPr>
      </p:pic>
      <p:pic>
        <p:nvPicPr>
          <p:cNvPr id="7" name="Graphic 2" descr="Sad face with no fill">
            <a:extLst>
              <a:ext uri="{FF2B5EF4-FFF2-40B4-BE49-F238E27FC236}">
                <a16:creationId xmlns:a16="http://schemas.microsoft.com/office/drawing/2014/main" id="{88BB112B-0EB4-1C44-BC6F-1DF747003A6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65656" y="4246844"/>
            <a:ext cx="752475" cy="714375"/>
          </a:xfrm>
          <a:prstGeom prst="rect">
            <a:avLst/>
          </a:prstGeom>
        </p:spPr>
      </p:pic>
      <p:pic>
        <p:nvPicPr>
          <p:cNvPr id="8" name="Graphic 3" descr="Confused face with no fill">
            <a:extLst>
              <a:ext uri="{FF2B5EF4-FFF2-40B4-BE49-F238E27FC236}">
                <a16:creationId xmlns:a16="http://schemas.microsoft.com/office/drawing/2014/main" id="{A88F294D-3F36-A845-B80B-753E25167D2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4231" y="5462529"/>
            <a:ext cx="723900" cy="723900"/>
          </a:xfrm>
          <a:prstGeom prst="rect">
            <a:avLst/>
          </a:prstGeom>
        </p:spPr>
      </p:pic>
      <p:pic>
        <p:nvPicPr>
          <p:cNvPr id="9" name="Graphic 4" descr="Lightbulb and gear">
            <a:extLst>
              <a:ext uri="{FF2B5EF4-FFF2-40B4-BE49-F238E27FC236}">
                <a16:creationId xmlns:a16="http://schemas.microsoft.com/office/drawing/2014/main" id="{71017E59-C305-3C4C-BEE8-15F2658280D7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94231" y="7611819"/>
            <a:ext cx="7715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13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7E926-889B-FD4E-BEDA-6B6C68E1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1305192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Goal Statement</a:t>
            </a:r>
            <a:br>
              <a:rPr lang="en-US" sz="3600" dirty="0"/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48C28D-CED2-3240-B325-55B3F12FB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36951"/>
              </p:ext>
            </p:extLst>
          </p:nvPr>
        </p:nvGraphicFramePr>
        <p:xfrm>
          <a:off x="722780" y="2712720"/>
          <a:ext cx="5663733" cy="6260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63733">
                  <a:extLst>
                    <a:ext uri="{9D8B030D-6E8A-4147-A177-3AD203B41FA5}">
                      <a16:colId xmlns:a16="http://schemas.microsoft.com/office/drawing/2014/main" val="1762566240"/>
                    </a:ext>
                  </a:extLst>
                </a:gridCol>
              </a:tblGrid>
              <a:tr h="6260054">
                <a:tc>
                  <a:txBody>
                    <a:bodyPr/>
                    <a:lstStyle/>
                    <a:p>
                      <a:r>
                        <a:rPr lang="en-US" sz="1350" kern="1200" dirty="0">
                          <a:effectLst/>
                        </a:rPr>
                        <a:t> </a:t>
                      </a:r>
                      <a:endParaRPr lang="en-US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2000" b="1" i="1" u="sng" dirty="0">
                          <a:effectLst/>
                          <a:latin typeface="+mj-lt"/>
                        </a:rPr>
                        <a:t>MY GOAL </a:t>
                      </a:r>
                      <a:r>
                        <a:rPr lang="en-US" sz="2000" i="1" u="sng" dirty="0">
                          <a:effectLst/>
                          <a:latin typeface="+mj-lt"/>
                        </a:rPr>
                        <a:t>(draw your own icon representing your goal in the box at the right)</a:t>
                      </a:r>
                      <a:r>
                        <a:rPr lang="en-US" sz="2000" b="1" i="1" u="sng" dirty="0">
                          <a:effectLst/>
                          <a:latin typeface="+mj-lt"/>
                        </a:rPr>
                        <a:t> </a:t>
                      </a:r>
                      <a:br>
                        <a:rPr lang="en-US" sz="1800" b="1" i="1" u="sng" dirty="0">
                          <a:effectLst/>
                        </a:rPr>
                      </a:br>
                      <a:br>
                        <a:rPr lang="en-US" sz="1800" b="1" i="1" u="sng" dirty="0">
                          <a:effectLst/>
                        </a:rPr>
                      </a:br>
                      <a:br>
                        <a:rPr lang="en-US" sz="1800" b="1" i="1" u="sng" dirty="0">
                          <a:effectLst/>
                        </a:rPr>
                      </a:br>
                      <a:endParaRPr lang="en-US" sz="1800" b="1" i="1" u="sng" dirty="0">
                        <a:effectLst/>
                      </a:endParaRPr>
                    </a:p>
                    <a:p>
                      <a:br>
                        <a:rPr lang="en-US" sz="1800" b="1" i="1" u="sng" dirty="0">
                          <a:effectLst/>
                        </a:rPr>
                      </a:b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What I want to do in the next couple of months to make this better: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I, ___________________,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want to do this:</a:t>
                      </a:r>
                      <a:b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________________________________________</a:t>
                      </a:r>
                      <a:b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________________________________________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________________________________________</a:t>
                      </a:r>
                      <a:endParaRPr lang="en-US" sz="2000" kern="1200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782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CDAFEA9-13E1-834F-B288-2E13A3394D73}"/>
              </a:ext>
            </a:extLst>
          </p:cNvPr>
          <p:cNvSpPr txBox="1"/>
          <p:nvPr/>
        </p:nvSpPr>
        <p:spPr>
          <a:xfrm>
            <a:off x="3911973" y="3711388"/>
            <a:ext cx="2223247" cy="1344706"/>
          </a:xfrm>
          <a:prstGeom prst="rect">
            <a:avLst/>
          </a:prstGeom>
          <a:noFill/>
          <a:ln>
            <a:solidFill>
              <a:srgbClr val="0D158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1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95314-1408-5F4D-BEC8-9BDC869F6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4095"/>
            <a:ext cx="6857999" cy="126455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700" b="1" dirty="0">
                <a:solidFill>
                  <a:srgbClr val="0D1582"/>
                </a:solidFill>
              </a:rPr>
            </a:br>
            <a:br>
              <a:rPr lang="en-US" sz="2700" b="1" dirty="0">
                <a:solidFill>
                  <a:srgbClr val="0D1582"/>
                </a:solidFill>
              </a:rPr>
            </a:br>
            <a:r>
              <a:rPr lang="en-US" sz="29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Handout 3</a:t>
            </a:r>
            <a:br>
              <a:rPr lang="en-US" sz="22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</a:br>
            <a:r>
              <a:rPr lang="en-US" sz="31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What We Will Learn to Achieve Our </a:t>
            </a:r>
            <a:br>
              <a:rPr lang="en-US" sz="31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</a:br>
            <a:r>
              <a:rPr lang="en-US" sz="31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Goals</a:t>
            </a:r>
            <a:br>
              <a:rPr lang="en-US" sz="2700" b="1" dirty="0">
                <a:solidFill>
                  <a:srgbClr val="0D1582"/>
                </a:solidFill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6F73BA-1373-854F-9226-3625C8321701}"/>
              </a:ext>
            </a:extLst>
          </p:cNvPr>
          <p:cNvSpPr/>
          <p:nvPr/>
        </p:nvSpPr>
        <p:spPr>
          <a:xfrm>
            <a:off x="658905" y="2183829"/>
            <a:ext cx="58494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Poppins Light" pitchFamily="2" charset="77"/>
                <a:cs typeface="Poppins Light" pitchFamily="2" charset="77"/>
              </a:rPr>
              <a:t>Your Name:</a:t>
            </a:r>
          </a:p>
          <a:p>
            <a:endParaRPr lang="en-US" sz="800" dirty="0">
              <a:latin typeface="Poppins Light" pitchFamily="2" charset="77"/>
              <a:cs typeface="Poppins Light" pitchFamily="2" charset="77"/>
            </a:endParaRPr>
          </a:p>
          <a:p>
            <a:endParaRPr lang="en-US" sz="800" dirty="0">
              <a:latin typeface="Poppins Light" pitchFamily="2" charset="77"/>
              <a:cs typeface="Poppins Light" pitchFamily="2" charset="77"/>
            </a:endParaRPr>
          </a:p>
          <a:p>
            <a:r>
              <a:rPr lang="en-US" sz="2000" dirty="0">
                <a:latin typeface="Poppins Light" pitchFamily="2" charset="77"/>
                <a:cs typeface="Poppins Light" pitchFamily="2" charset="77"/>
              </a:rPr>
              <a:t>Today’s Date: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2CAA75-A1EE-A847-B341-A5AD8FCC5412}"/>
              </a:ext>
            </a:extLst>
          </p:cNvPr>
          <p:cNvCxnSpPr/>
          <p:nvPr/>
        </p:nvCxnSpPr>
        <p:spPr>
          <a:xfrm>
            <a:off x="2241176" y="2438400"/>
            <a:ext cx="3675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512F137-A63D-1243-A5FC-8A6372FDC49B}"/>
              </a:ext>
            </a:extLst>
          </p:cNvPr>
          <p:cNvCxnSpPr/>
          <p:nvPr/>
        </p:nvCxnSpPr>
        <p:spPr>
          <a:xfrm>
            <a:off x="2456329" y="2976282"/>
            <a:ext cx="34603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C2A77C6-8080-DC4F-A575-D5F844458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660284"/>
              </p:ext>
            </p:extLst>
          </p:nvPr>
        </p:nvGraphicFramePr>
        <p:xfrm>
          <a:off x="699246" y="3622316"/>
          <a:ext cx="5760664" cy="8163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64">
                  <a:extLst>
                    <a:ext uri="{9D8B030D-6E8A-4147-A177-3AD203B41FA5}">
                      <a16:colId xmlns:a16="http://schemas.microsoft.com/office/drawing/2014/main" val="1762566240"/>
                    </a:ext>
                  </a:extLst>
                </a:gridCol>
              </a:tblGrid>
              <a:tr h="151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Lucida Handwriting" panose="030101010101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person whom I can trust is someone who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78237"/>
                  </a:ext>
                </a:extLst>
              </a:tr>
              <a:tr h="151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Lucida Handwriting" panose="030101010101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person has power if he, she, or they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8256556"/>
                  </a:ext>
                </a:extLst>
              </a:tr>
              <a:tr h="151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Lucida Handwriting" panose="030101010101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Communicating with someone means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1588774"/>
                  </a:ext>
                </a:extLst>
              </a:tr>
              <a:tr h="1815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Lucida Handwriting" panose="030101010101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Speaking up for someone means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Lucida Handwriting" panose="030101010101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3796801"/>
                  </a:ext>
                </a:extLst>
              </a:tr>
              <a:tr h="1815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Lucida Handwriting" panose="030101010101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Being accountable for something means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Lucida Handwriting" panose="030101010101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73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11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333</Words>
  <Application>Microsoft Macintosh PowerPoint</Application>
  <PresentationFormat>Widescreen</PresentationFormat>
  <Paragraphs>119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Lucida Handwriting</vt:lpstr>
      <vt:lpstr>Poppins</vt:lpstr>
      <vt:lpstr>Poppins Light</vt:lpstr>
      <vt:lpstr>office theme</vt:lpstr>
      <vt:lpstr>SpeakOut with Advocatr</vt:lpstr>
      <vt:lpstr>  Handout 1 Words to Describe Our School’s Climate  </vt:lpstr>
      <vt:lpstr>Informal Circle Discussion</vt:lpstr>
      <vt:lpstr>  Handout 2 How to Make Our School A Good Place for Everyone  </vt:lpstr>
      <vt:lpstr>Goal Statement </vt:lpstr>
      <vt:lpstr>  Handout 3 What We Will Learn to Achieve Our  Goals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Rita Svanks</cp:lastModifiedBy>
  <cp:revision>54</cp:revision>
  <dcterms:created xsi:type="dcterms:W3CDTF">2022-03-18T15:26:52Z</dcterms:created>
  <dcterms:modified xsi:type="dcterms:W3CDTF">2022-06-22T23:28:31Z</dcterms:modified>
</cp:coreProperties>
</file>